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701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06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75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614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299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80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92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135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979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64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419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3A1B-CC9C-4163-BB26-FB448AF4B123}" type="datetimeFigureOut">
              <a:rPr lang="ar-SA" smtClean="0"/>
              <a:t>16/04/1439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FADE-EAF8-47A0-9EAF-CD9903A9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61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</a:t>
            </a:r>
            <a:br>
              <a:rPr lang="en-US" dirty="0" smtClean="0"/>
            </a:br>
            <a:r>
              <a:rPr lang="en-US" dirty="0" smtClean="0"/>
              <a:t>Lecture two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part2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jamal altuwaijari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773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2.7 General </a:t>
            </a:r>
            <a:r>
              <a:rPr lang="en-US" b="1" u="sng" dirty="0" err="1"/>
              <a:t>Systen</a:t>
            </a:r>
            <a:r>
              <a:rPr lang="en-US" b="1" u="sng" dirty="0"/>
              <a:t> Architecture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The H/W has two modes: user mode and monitor mode various instructions (such as 1/0 instruction and halting are privileged and can be executed in only monitor mode. To do I/0 a user program executes a system call to request that the 0/S perform 110 on its be half (see figure 2.5 below). The 0/S executing in monitor mode checks that the request is valid and (if it is valid) does the I/0 requested. The 0/S then returns to the </a:t>
            </a:r>
            <a:r>
              <a:rPr lang="en-US" dirty="0" smtClean="0"/>
              <a:t>user.</a:t>
            </a:r>
            <a:endParaRPr lang="en-US" dirty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192" y="3684896"/>
            <a:ext cx="5117910" cy="3173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54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2.8 Operating System Services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3567" y="1050878"/>
            <a:ext cx="10515600" cy="5807122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/>
              <a:t>An 0/S provides an environment for the execution of programs, and to the users of these programs. There are some common classes of services;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err="1" smtClean="0"/>
              <a:t>a.Program</a:t>
            </a:r>
            <a:r>
              <a:rPr lang="en-US" dirty="0" smtClean="0"/>
              <a:t> </a:t>
            </a:r>
            <a:r>
              <a:rPr lang="en-US" dirty="0"/>
              <a:t>execution</a:t>
            </a:r>
            <a:r>
              <a:rPr lang="en-US" b="1" i="1" dirty="0"/>
              <a:t> </a:t>
            </a:r>
            <a:r>
              <a:rPr lang="en-US" b="1" i="1" dirty="0" smtClean="0"/>
              <a:t>                          </a:t>
            </a:r>
            <a:r>
              <a:rPr lang="en-US" dirty="0" smtClean="0"/>
              <a:t>End </a:t>
            </a:r>
            <a:r>
              <a:rPr lang="en-US" dirty="0"/>
              <a:t>normal</a:t>
            </a:r>
            <a:endParaRPr lang="en-US" b="1" i="1" dirty="0"/>
          </a:p>
          <a:p>
            <a:pPr marL="0" indent="0" algn="l" rtl="0">
              <a:buNone/>
            </a:pPr>
            <a:r>
              <a:rPr lang="en-US" dirty="0"/>
              <a:t>Load program &gt; </a:t>
            </a:r>
            <a:r>
              <a:rPr lang="en-US" dirty="0" smtClean="0"/>
              <a:t>Run</a:t>
            </a:r>
          </a:p>
          <a:p>
            <a:pPr marL="0" indent="0" algn="l" rtl="0">
              <a:buNone/>
            </a:pPr>
            <a:r>
              <a:rPr lang="en-US" dirty="0"/>
              <a:t>b. 1/0 operations</a:t>
            </a:r>
            <a:r>
              <a:rPr lang="en-US" b="1" dirty="0"/>
              <a:t>    			</a:t>
            </a:r>
            <a:r>
              <a:rPr lang="en-US" dirty="0"/>
              <a:t>A b normal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— </a:t>
            </a:r>
            <a:r>
              <a:rPr lang="en-US" dirty="0"/>
              <a:t>Running program may require I10. This I/O may involve a file or on </a:t>
            </a:r>
          </a:p>
          <a:p>
            <a:pPr marL="0" indent="0" algn="l">
              <a:buNone/>
            </a:pPr>
            <a:r>
              <a:rPr lang="en-US" dirty="0"/>
              <a:t>I/O devices, such as rewind a tape drive, or blank a screen on CRT. Therefore the 0/S must provide some mean to do I/0. 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/>
              <a:t> </a:t>
            </a:r>
            <a:r>
              <a:rPr lang="en-US" b="1" u="sng" dirty="0"/>
              <a:t>C. File system </a:t>
            </a:r>
            <a:r>
              <a:rPr lang="en-US" b="1" u="sng" dirty="0" err="1"/>
              <a:t>mainpulation</a:t>
            </a:r>
            <a:r>
              <a:rPr lang="en-US" b="1" u="sng" dirty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— The programs want to read and </a:t>
            </a:r>
            <a:r>
              <a:rPr lang="en-US" dirty="0" err="1"/>
              <a:t>write.files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— The user want to create and delete files by name.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cxnSp>
        <p:nvCxnSpPr>
          <p:cNvPr id="14" name="Straight Arrow Connector 10"/>
          <p:cNvCxnSpPr/>
          <p:nvPr/>
        </p:nvCxnSpPr>
        <p:spPr>
          <a:xfrm flipV="1">
            <a:off x="3182223" y="2217761"/>
            <a:ext cx="1635437" cy="3043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9"/>
          <p:cNvCxnSpPr/>
          <p:nvPr/>
        </p:nvCxnSpPr>
        <p:spPr>
          <a:xfrm>
            <a:off x="3182223" y="2565039"/>
            <a:ext cx="2113108" cy="3146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2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 smtClean="0"/>
              <a:t>2.8 Operating System Services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u="sng" dirty="0"/>
              <a:t>d. Error detection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— CPU and memory HAI errors. </a:t>
            </a:r>
          </a:p>
          <a:p>
            <a:pPr marL="0" indent="0" algn="l">
              <a:buNone/>
            </a:pPr>
            <a:r>
              <a:rPr lang="en-US" dirty="0"/>
              <a:t>— I/O devices errors. 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b="1" u="sng" dirty="0"/>
              <a:t>e. Resource allocation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— Resources must be allocated to each of multiple jobs that are running at the same time. </a:t>
            </a:r>
          </a:p>
          <a:p>
            <a:pPr marL="0" indent="0" algn="l">
              <a:buNone/>
            </a:pPr>
            <a:r>
              <a:rPr lang="en-US" dirty="0"/>
              <a:t>— </a:t>
            </a:r>
            <a:r>
              <a:rPr lang="en-US" dirty="0" err="1"/>
              <a:t>Many_different</a:t>
            </a:r>
            <a:r>
              <a:rPr lang="en-US" dirty="0"/>
              <a:t> types of resources are managed by the 0/S. </a:t>
            </a:r>
          </a:p>
          <a:p>
            <a:pPr marL="0" indent="0" algn="l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l">
              <a:buNone/>
            </a:pPr>
            <a:r>
              <a:rPr lang="en-US" b="1" u="sng" dirty="0"/>
              <a:t>f. Accounting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we want to keep track of which users use how much and what kinds of computer resources. </a:t>
            </a:r>
          </a:p>
          <a:p>
            <a:pPr marL="0" indent="0" algn="l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l">
              <a:buNone/>
            </a:pPr>
            <a:r>
              <a:rPr lang="en-US" b="1" u="sng" dirty="0"/>
              <a:t>g. Protection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The owners of information stored in a multiples computer system may want to control its use protection involves ensuring that all access to system resources is control.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9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2.9 The User </a:t>
            </a:r>
            <a:r>
              <a:rPr lang="en-US" b="1" u="sng" dirty="0" smtClean="0"/>
              <a:t>View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dirty="0"/>
              <a:t>There are two methods of providing services: </a:t>
            </a:r>
          </a:p>
          <a:p>
            <a:pPr marL="0" indent="0" algn="l">
              <a:buNone/>
            </a:pPr>
            <a:r>
              <a:rPr lang="en-US" dirty="0"/>
              <a:t>- System calls. </a:t>
            </a:r>
          </a:p>
          <a:p>
            <a:pPr marL="0" indent="0" algn="l">
              <a:buNone/>
            </a:pPr>
            <a:r>
              <a:rPr lang="en-US" dirty="0"/>
              <a:t>- System programs. </a:t>
            </a:r>
          </a:p>
          <a:p>
            <a:pPr marL="0" indent="0" algn="l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sz="4000" b="1" u="sng" dirty="0"/>
              <a:t>2.9.1 System Calls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System call provide the interface between </a:t>
            </a:r>
            <a:r>
              <a:rPr lang="en-US" dirty="0" smtClean="0"/>
              <a:t>a running </a:t>
            </a:r>
            <a:r>
              <a:rPr lang="en-US" dirty="0"/>
              <a:t>program and 0/S, and it grouped into the major categories as follows:</a:t>
            </a:r>
          </a:p>
          <a:p>
            <a:pPr marL="0" lvl="0" indent="0" algn="l" rtl="0">
              <a:buNone/>
            </a:pPr>
            <a:r>
              <a:rPr lang="en-US" u="sng" dirty="0" smtClean="0"/>
              <a:t>A- Process </a:t>
            </a:r>
            <a:r>
              <a:rPr lang="en-US" u="sng" dirty="0"/>
              <a:t>and lob control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End, abort, load, execute, .create, terminate, wait for tithe, wait Omni, allocate and free memory. 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lvl="0" indent="0" algn="l">
              <a:buNone/>
            </a:pPr>
            <a:r>
              <a:rPr lang="en-US" u="sng" dirty="0" smtClean="0"/>
              <a:t>B- file manipulation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Create and delete file, open and close file, get file attributes and set file attributes. </a:t>
            </a:r>
          </a:p>
          <a:p>
            <a:pPr marL="0" indent="0" algn="l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2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 smtClean="0"/>
              <a:t>2.9.1 System Calls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 lnSpcReduction="10000"/>
          </a:bodyPr>
          <a:lstStyle/>
          <a:p>
            <a:pPr marL="0" lvl="0" indent="0" algn="l" rtl="0">
              <a:buNone/>
            </a:pPr>
            <a:r>
              <a:rPr lang="en-US" u="sng" dirty="0" smtClean="0"/>
              <a:t>C- Device </a:t>
            </a:r>
            <a:r>
              <a:rPr lang="en-US" u="sng" dirty="0"/>
              <a:t>manipulation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Request and release device, read, write reposition, get device attributes and set device attributes, logically attach or detach devices.</a:t>
            </a:r>
          </a:p>
          <a:p>
            <a:pPr marL="0" indent="0" algn="l">
              <a:buNone/>
            </a:pPr>
            <a:r>
              <a:rPr lang="en-US" dirty="0"/>
              <a:t> </a:t>
            </a:r>
          </a:p>
          <a:p>
            <a:pPr marL="0" lvl="0" indent="0" algn="l">
              <a:buNone/>
            </a:pPr>
            <a:r>
              <a:rPr lang="en-US" u="sng" dirty="0" smtClean="0"/>
              <a:t>D- Information </a:t>
            </a:r>
            <a:r>
              <a:rPr lang="en-US" u="sng" dirty="0"/>
              <a:t>maintenance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- Get time or date and set time or date. </a:t>
            </a:r>
          </a:p>
          <a:p>
            <a:pPr marL="0" indent="0" algn="l">
              <a:buNone/>
            </a:pPr>
            <a:r>
              <a:rPr lang="en-US" dirty="0"/>
              <a:t>- Get system data and set system data. </a:t>
            </a:r>
          </a:p>
          <a:p>
            <a:pPr marL="0" indent="0" algn="l">
              <a:buNone/>
            </a:pPr>
            <a:r>
              <a:rPr lang="en-US" dirty="0"/>
              <a:t>- Get or set process, file or device attributes. </a:t>
            </a:r>
          </a:p>
          <a:p>
            <a:pPr marL="0" indent="0" algn="l">
              <a:buNone/>
            </a:pPr>
            <a:r>
              <a:rPr lang="en-US" u="sng" dirty="0"/>
              <a:t> </a:t>
            </a:r>
            <a:r>
              <a:rPr lang="en-US" u="sng" dirty="0" smtClean="0"/>
              <a:t>E. </a:t>
            </a:r>
            <a:r>
              <a:rPr lang="en-US" u="sng" dirty="0"/>
              <a:t>Communication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Create, delete communication connection send, receive messages transfer </a:t>
            </a:r>
          </a:p>
          <a:p>
            <a:pPr marL="0" indent="0" algn="l">
              <a:buNone/>
            </a:pPr>
            <a:r>
              <a:rPr lang="en-US" dirty="0"/>
              <a:t>status information attach or detach remote devices. 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51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2.9.2 System Programs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Most modem 0/S supply a large collection of system programs to solve common problems, and it can be divides into the following categories: </a:t>
            </a:r>
          </a:p>
          <a:p>
            <a:pPr marL="0" indent="0" algn="l">
              <a:buNone/>
            </a:pPr>
            <a:r>
              <a:rPr lang="en-US" b="1" i="1" dirty="0"/>
              <a:t>a. </a:t>
            </a:r>
            <a:r>
              <a:rPr lang="en-US" dirty="0"/>
              <a:t>File manipulation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i="1" dirty="0"/>
              <a:t>b. </a:t>
            </a:r>
            <a:r>
              <a:rPr lang="en-US" dirty="0"/>
              <a:t>Status information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b="1" i="1" dirty="0"/>
              <a:t>c. </a:t>
            </a:r>
            <a:r>
              <a:rPr lang="en-US" dirty="0"/>
              <a:t>File modification </a:t>
            </a:r>
          </a:p>
          <a:p>
            <a:pPr marL="0" indent="0" algn="l">
              <a:buNone/>
            </a:pPr>
            <a:r>
              <a:rPr lang="en-US" b="1" i="1" dirty="0"/>
              <a:t>d. </a:t>
            </a:r>
            <a:r>
              <a:rPr lang="en-US" dirty="0"/>
              <a:t>Programming languages support. </a:t>
            </a:r>
          </a:p>
          <a:p>
            <a:pPr marL="0" indent="0" algn="l">
              <a:buNone/>
            </a:pPr>
            <a:r>
              <a:rPr lang="en-US" b="1" i="1" dirty="0"/>
              <a:t>e. </a:t>
            </a:r>
            <a:r>
              <a:rPr lang="en-US" dirty="0"/>
              <a:t>Program loading </a:t>
            </a:r>
            <a:r>
              <a:rPr lang="en-US" dirty="0" err="1"/>
              <a:t>andexecution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b="1" i="1" dirty="0"/>
              <a:t>f. </a:t>
            </a:r>
            <a:r>
              <a:rPr lang="en-US" dirty="0"/>
              <a:t>Communications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22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/>
              <a:t>2.10. The 0/S View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8071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- 0/S is -event—driven programs. 'If there are no jobs to execute, no I/O devices to service, and no users to respond to, and 0/S will sit quietly waiting for something to happen. </a:t>
            </a:r>
          </a:p>
          <a:p>
            <a:pPr marL="0" indent="0" algn="l">
              <a:buNone/>
            </a:pPr>
            <a:r>
              <a:rPr lang="en-US" dirty="0"/>
              <a:t>- Events are always signaled by the occurrence of an interrupt or a trap. Thus an 0/S is interrupt driven. When an interrupt (or trap) occurs the H/w transfer control to 0/S. </a:t>
            </a:r>
          </a:p>
          <a:p>
            <a:pPr marL="0" indent="0" algn="l" rtl="0">
              <a:buNone/>
            </a:pPr>
            <a:r>
              <a:rPr lang="en-US" dirty="0"/>
              <a:t>- The figure 2.8 shows the 0/S general flow.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01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887105"/>
          </a:xfrm>
        </p:spPr>
        <p:txBody>
          <a:bodyPr>
            <a:normAutofit/>
          </a:bodyPr>
          <a:lstStyle/>
          <a:p>
            <a:pPr algn="ctr" rtl="0"/>
            <a:r>
              <a:rPr lang="en-US" b="1" u="sng" dirty="0" smtClean="0"/>
              <a:t>2.10. The 0/S View 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-539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" name="Picture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3" y="1050878"/>
            <a:ext cx="8297838" cy="5807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421</Words>
  <Application>Microsoft Office PowerPoint</Application>
  <PresentationFormat>ملء الشاشة</PresentationFormat>
  <Paragraphs>71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Operating system Lecture two  part2</vt:lpstr>
      <vt:lpstr>2.7 General Systen Architecture </vt:lpstr>
      <vt:lpstr>2.8 Operating System Services </vt:lpstr>
      <vt:lpstr>2.8 Operating System Services </vt:lpstr>
      <vt:lpstr>2.9 The User View</vt:lpstr>
      <vt:lpstr>2.9.1 System Calls </vt:lpstr>
      <vt:lpstr>2.9.2 System Programs </vt:lpstr>
      <vt:lpstr>2.10. The 0/S View </vt:lpstr>
      <vt:lpstr>2.10. The 0/S View 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18</cp:revision>
  <dcterms:created xsi:type="dcterms:W3CDTF">2018-01-02T22:21:57Z</dcterms:created>
  <dcterms:modified xsi:type="dcterms:W3CDTF">2018-01-03T03:14:29Z</dcterms:modified>
</cp:coreProperties>
</file>